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57" r:id="rId4"/>
    <p:sldId id="260" r:id="rId5"/>
    <p:sldId id="258" r:id="rId6"/>
    <p:sldId id="259"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CCA8EC6-F9BA-4462-BD8E-8B8AEBE7913D}" type="datetimeFigureOut">
              <a:rPr lang="en-US" smtClean="0"/>
              <a:t>7/28/2020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0E27FA2F-2D75-4D6B-A91C-4374A02F071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7859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A8EC6-F9BA-4462-BD8E-8B8AEBE7913D}"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7FA2F-2D75-4D6B-A91C-4374A02F071D}" type="slidenum">
              <a:rPr lang="en-US" smtClean="0"/>
              <a:t>‹#›</a:t>
            </a:fld>
            <a:endParaRPr lang="en-US"/>
          </a:p>
        </p:txBody>
      </p:sp>
    </p:spTree>
    <p:extLst>
      <p:ext uri="{BB962C8B-B14F-4D97-AF65-F5344CB8AC3E}">
        <p14:creationId xmlns:p14="http://schemas.microsoft.com/office/powerpoint/2010/main" val="196725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A8EC6-F9BA-4462-BD8E-8B8AEBE7913D}"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7FA2F-2D75-4D6B-A91C-4374A02F071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2261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CA8EC6-F9BA-4462-BD8E-8B8AEBE7913D}" type="datetimeFigureOut">
              <a:rPr lang="en-US" smtClean="0"/>
              <a:t>7/28/2020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7FA2F-2D75-4D6B-A91C-4374A02F071D}" type="slidenum">
              <a:rPr lang="en-US" smtClean="0"/>
              <a:t>‹#›</a:t>
            </a:fld>
            <a:endParaRPr lang="en-US"/>
          </a:p>
        </p:txBody>
      </p:sp>
    </p:spTree>
    <p:extLst>
      <p:ext uri="{BB962C8B-B14F-4D97-AF65-F5344CB8AC3E}">
        <p14:creationId xmlns:p14="http://schemas.microsoft.com/office/powerpoint/2010/main" val="3184782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CCA8EC6-F9BA-4462-BD8E-8B8AEBE7913D}" type="datetimeFigureOut">
              <a:rPr lang="en-US" smtClean="0"/>
              <a:t>7/28/2020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7FA2F-2D75-4D6B-A91C-4374A02F071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7556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CCA8EC6-F9BA-4462-BD8E-8B8AEBE7913D}" type="datetimeFigureOut">
              <a:rPr lang="en-US" smtClean="0"/>
              <a:t>7/28/2020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7FA2F-2D75-4D6B-A91C-4374A02F071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6807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CA8EC6-F9BA-4462-BD8E-8B8AEBE7913D}" type="datetimeFigureOut">
              <a:rPr lang="en-US" smtClean="0"/>
              <a:t>7/28/2020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7FA2F-2D75-4D6B-A91C-4374A02F071D}" type="slidenum">
              <a:rPr lang="en-US" smtClean="0"/>
              <a:t>‹#›</a:t>
            </a:fld>
            <a:endParaRPr lang="en-US"/>
          </a:p>
        </p:txBody>
      </p:sp>
    </p:spTree>
    <p:extLst>
      <p:ext uri="{BB962C8B-B14F-4D97-AF65-F5344CB8AC3E}">
        <p14:creationId xmlns:p14="http://schemas.microsoft.com/office/powerpoint/2010/main" val="2323495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CA8EC6-F9BA-4462-BD8E-8B8AEBE7913D}" type="datetimeFigureOut">
              <a:rPr lang="en-US" smtClean="0"/>
              <a:t>7/28/2020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7FA2F-2D75-4D6B-A91C-4374A02F071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413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CA8EC6-F9BA-4462-BD8E-8B8AEBE7913D}" type="datetimeFigureOut">
              <a:rPr lang="en-US" smtClean="0"/>
              <a:t>7/28/2020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7FA2F-2D75-4D6B-A91C-4374A02F071D}" type="slidenum">
              <a:rPr lang="en-US" smtClean="0"/>
              <a:t>‹#›</a:t>
            </a:fld>
            <a:endParaRPr lang="en-US"/>
          </a:p>
        </p:txBody>
      </p:sp>
    </p:spTree>
    <p:extLst>
      <p:ext uri="{BB962C8B-B14F-4D97-AF65-F5344CB8AC3E}">
        <p14:creationId xmlns:p14="http://schemas.microsoft.com/office/powerpoint/2010/main" val="2211037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CA8EC6-F9BA-4462-BD8E-8B8AEBE7913D}" type="datetimeFigureOut">
              <a:rPr lang="en-US" smtClean="0"/>
              <a:t>7/28/2020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7FA2F-2D75-4D6B-A91C-4374A02F071D}" type="slidenum">
              <a:rPr lang="en-US" smtClean="0"/>
              <a:t>‹#›</a:t>
            </a:fld>
            <a:endParaRPr lang="en-US"/>
          </a:p>
        </p:txBody>
      </p:sp>
    </p:spTree>
    <p:extLst>
      <p:ext uri="{BB962C8B-B14F-4D97-AF65-F5344CB8AC3E}">
        <p14:creationId xmlns:p14="http://schemas.microsoft.com/office/powerpoint/2010/main" val="588609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A8EC6-F9BA-4462-BD8E-8B8AEBE7913D}"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7FA2F-2D75-4D6B-A91C-4374A02F071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0821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A8EC6-F9BA-4462-BD8E-8B8AEBE7913D}"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7FA2F-2D75-4D6B-A91C-4374A02F071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8010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A8EC6-F9BA-4462-BD8E-8B8AEBE7913D}"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7FA2F-2D75-4D6B-A91C-4374A02F071D}" type="slidenum">
              <a:rPr lang="en-US" smtClean="0"/>
              <a:t>‹#›</a:t>
            </a:fld>
            <a:endParaRPr lang="en-US"/>
          </a:p>
        </p:txBody>
      </p:sp>
    </p:spTree>
    <p:extLst>
      <p:ext uri="{BB962C8B-B14F-4D97-AF65-F5344CB8AC3E}">
        <p14:creationId xmlns:p14="http://schemas.microsoft.com/office/powerpoint/2010/main" val="3081374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A8EC6-F9BA-4462-BD8E-8B8AEBE7913D}"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7FA2F-2D75-4D6B-A91C-4374A02F071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8531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A8EC6-F9BA-4462-BD8E-8B8AEBE7913D}"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7FA2F-2D75-4D6B-A91C-4374A02F071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5260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A8EC6-F9BA-4462-BD8E-8B8AEBE7913D}"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7FA2F-2D75-4D6B-A91C-4374A02F071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9276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A8EC6-F9BA-4462-BD8E-8B8AEBE7913D}"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7FA2F-2D75-4D6B-A91C-4374A02F071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885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CCA8EC6-F9BA-4462-BD8E-8B8AEBE7913D}" type="datetimeFigureOut">
              <a:rPr lang="en-US" smtClean="0"/>
              <a:t>7/28/2020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E27FA2F-2D75-4D6B-A91C-4374A02F071D}" type="slidenum">
              <a:rPr lang="en-US" smtClean="0"/>
              <a:t>‹#›</a:t>
            </a:fld>
            <a:endParaRPr lang="en-US"/>
          </a:p>
        </p:txBody>
      </p:sp>
    </p:spTree>
    <p:extLst>
      <p:ext uri="{BB962C8B-B14F-4D97-AF65-F5344CB8AC3E}">
        <p14:creationId xmlns:p14="http://schemas.microsoft.com/office/powerpoint/2010/main" val="31482021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268328-8478-49E1-9E17-B61F24008348}"/>
              </a:ext>
            </a:extLst>
          </p:cNvPr>
          <p:cNvSpPr txBox="1"/>
          <p:nvPr/>
        </p:nvSpPr>
        <p:spPr>
          <a:xfrm>
            <a:off x="3220278" y="1656523"/>
            <a:ext cx="5764696" cy="1754326"/>
          </a:xfrm>
          <a:prstGeom prst="rect">
            <a:avLst/>
          </a:prstGeom>
          <a:noFill/>
        </p:spPr>
        <p:txBody>
          <a:bodyPr wrap="square" rtlCol="0">
            <a:spAutoFit/>
          </a:bodyPr>
          <a:lstStyle/>
          <a:p>
            <a:r>
              <a:rPr lang="en-US" dirty="0"/>
              <a:t>Cover Page:Workshop#2 Storyboard Assignment.</a:t>
            </a:r>
          </a:p>
          <a:p>
            <a:r>
              <a:rPr lang="en-US" dirty="0"/>
              <a:t>Student Name:</a:t>
            </a:r>
          </a:p>
          <a:p>
            <a:r>
              <a:rPr lang="en-US" dirty="0"/>
              <a:t>Student ID:</a:t>
            </a:r>
          </a:p>
          <a:p>
            <a:r>
              <a:rPr lang="en-US" dirty="0"/>
              <a:t>Course Name and Section</a:t>
            </a:r>
          </a:p>
          <a:p>
            <a:r>
              <a:rPr lang="en-US" dirty="0"/>
              <a:t>Professor Wendy Woof-Severn</a:t>
            </a:r>
          </a:p>
          <a:p>
            <a:r>
              <a:rPr lang="en-US" dirty="0"/>
              <a:t>Submission Date: Tuesday July 28</a:t>
            </a:r>
            <a:r>
              <a:rPr lang="en-US" baseline="30000" dirty="0"/>
              <a:t>th</a:t>
            </a:r>
            <a:r>
              <a:rPr lang="en-US" dirty="0"/>
              <a:t>,2020 to BB by 11:59 p.m.</a:t>
            </a:r>
          </a:p>
        </p:txBody>
      </p:sp>
    </p:spTree>
    <p:extLst>
      <p:ext uri="{BB962C8B-B14F-4D97-AF65-F5344CB8AC3E}">
        <p14:creationId xmlns:p14="http://schemas.microsoft.com/office/powerpoint/2010/main" val="2418594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22FE07-28FF-4933-B740-4A4FEAC3356D}"/>
              </a:ext>
            </a:extLst>
          </p:cNvPr>
          <p:cNvPicPr>
            <a:picLocks noChangeAspect="1"/>
          </p:cNvPicPr>
          <p:nvPr/>
        </p:nvPicPr>
        <p:blipFill>
          <a:blip r:embed="rId2"/>
          <a:stretch>
            <a:fillRect/>
          </a:stretch>
        </p:blipFill>
        <p:spPr>
          <a:xfrm>
            <a:off x="901148" y="596348"/>
            <a:ext cx="6255026" cy="5526156"/>
          </a:xfrm>
          <a:prstGeom prst="rect">
            <a:avLst/>
          </a:prstGeom>
          <a:ln>
            <a:noFill/>
          </a:ln>
          <a:effectLst>
            <a:softEdge rad="112500"/>
          </a:effectLst>
        </p:spPr>
      </p:pic>
      <p:pic>
        <p:nvPicPr>
          <p:cNvPr id="3" name="Picture 2">
            <a:extLst>
              <a:ext uri="{FF2B5EF4-FFF2-40B4-BE49-F238E27FC236}">
                <a16:creationId xmlns:a16="http://schemas.microsoft.com/office/drawing/2014/main" id="{D10A5126-2994-46E1-9ECF-FC1C071C3BD6}"/>
              </a:ext>
            </a:extLst>
          </p:cNvPr>
          <p:cNvPicPr>
            <a:picLocks noChangeAspect="1"/>
          </p:cNvPicPr>
          <p:nvPr/>
        </p:nvPicPr>
        <p:blipFill>
          <a:blip r:embed="rId3"/>
          <a:stretch>
            <a:fillRect/>
          </a:stretch>
        </p:blipFill>
        <p:spPr>
          <a:xfrm>
            <a:off x="7295322" y="596348"/>
            <a:ext cx="3995530" cy="5526156"/>
          </a:xfrm>
          <a:prstGeom prst="rect">
            <a:avLst/>
          </a:prstGeom>
          <a:ln>
            <a:noFill/>
          </a:ln>
          <a:effectLst>
            <a:softEdge rad="112500"/>
          </a:effectLst>
        </p:spPr>
      </p:pic>
      <p:sp>
        <p:nvSpPr>
          <p:cNvPr id="5" name="TextBox 4">
            <a:extLst>
              <a:ext uri="{FF2B5EF4-FFF2-40B4-BE49-F238E27FC236}">
                <a16:creationId xmlns:a16="http://schemas.microsoft.com/office/drawing/2014/main" id="{C3A64B88-3E8A-4FCA-BA78-3A26528EACB4}"/>
              </a:ext>
            </a:extLst>
          </p:cNvPr>
          <p:cNvSpPr txBox="1"/>
          <p:nvPr/>
        </p:nvSpPr>
        <p:spPr>
          <a:xfrm>
            <a:off x="1040296" y="2066764"/>
            <a:ext cx="6115878" cy="2585323"/>
          </a:xfrm>
          <a:prstGeom prst="rect">
            <a:avLst/>
          </a:prstGeom>
          <a:noFill/>
        </p:spPr>
        <p:txBody>
          <a:bodyPr wrap="square">
            <a:spAutoFit/>
          </a:bodyPr>
          <a:lstStyle/>
          <a:p>
            <a:r>
              <a:rPr lang="en-US" sz="5400" dirty="0">
                <a:solidFill>
                  <a:srgbClr val="FFFF00"/>
                </a:solidFill>
              </a:rPr>
              <a:t>Hotel or Convention Centre Meeting Room Set Up</a:t>
            </a:r>
          </a:p>
        </p:txBody>
      </p:sp>
      <p:sp>
        <p:nvSpPr>
          <p:cNvPr id="9" name="TextBox 8">
            <a:extLst>
              <a:ext uri="{FF2B5EF4-FFF2-40B4-BE49-F238E27FC236}">
                <a16:creationId xmlns:a16="http://schemas.microsoft.com/office/drawing/2014/main" id="{BCA8385A-EFB8-4419-ADB1-CF806F83861E}"/>
              </a:ext>
            </a:extLst>
          </p:cNvPr>
          <p:cNvSpPr txBox="1"/>
          <p:nvPr/>
        </p:nvSpPr>
        <p:spPr>
          <a:xfrm>
            <a:off x="5711688" y="5202629"/>
            <a:ext cx="1338470" cy="369332"/>
          </a:xfrm>
          <a:prstGeom prst="rect">
            <a:avLst/>
          </a:prstGeom>
          <a:noFill/>
        </p:spPr>
        <p:txBody>
          <a:bodyPr wrap="square">
            <a:spAutoFit/>
          </a:bodyPr>
          <a:lstStyle/>
          <a:p>
            <a:r>
              <a:rPr kumimoji="0" lang="en-US" sz="1200" b="0" i="0" u="none" strike="noStrike" kern="1200" cap="none" spc="0" normalizeH="0" baseline="0" noProof="0" dirty="0">
                <a:ln>
                  <a:noFill/>
                </a:ln>
                <a:solidFill>
                  <a:prstClr val="black"/>
                </a:solidFill>
                <a:effectLst/>
                <a:uLnTx/>
                <a:uFillTx/>
                <a:latin typeface="Garamond" panose="02020404030301010803"/>
                <a:ea typeface="+mn-ea"/>
                <a:cs typeface="+mn-cs"/>
              </a:rPr>
              <a:t>(Shrimpton,1980</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a:t>
            </a:r>
            <a:endParaRPr lang="en-US" dirty="0"/>
          </a:p>
        </p:txBody>
      </p:sp>
    </p:spTree>
    <p:extLst>
      <p:ext uri="{BB962C8B-B14F-4D97-AF65-F5344CB8AC3E}">
        <p14:creationId xmlns:p14="http://schemas.microsoft.com/office/powerpoint/2010/main" val="6037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F0C-2BE0-401C-9CC7-7CBBC67A1F5A}"/>
              </a:ext>
            </a:extLst>
          </p:cNvPr>
          <p:cNvSpPr>
            <a:spLocks noGrp="1"/>
          </p:cNvSpPr>
          <p:nvPr>
            <p:ph type="title"/>
          </p:nvPr>
        </p:nvSpPr>
        <p:spPr>
          <a:xfrm>
            <a:off x="838200" y="906889"/>
            <a:ext cx="10515600" cy="1412241"/>
          </a:xfrm>
        </p:spPr>
        <p:txBody>
          <a:bodyPr>
            <a:normAutofit fontScale="90000"/>
          </a:bodyPr>
          <a:lstStyle/>
          <a:p>
            <a:r>
              <a:rPr lang="en-US" sz="3100" b="1" dirty="0"/>
              <a:t>Hospitality Newfoundland and Labrador’s Annual Conference and Tradeshow is the largest tourist stakeholder’s gathering in the province</a:t>
            </a:r>
            <a:r>
              <a:rPr lang="en-US" sz="3100" dirty="0"/>
              <a:t>.</a:t>
            </a:r>
          </a:p>
        </p:txBody>
      </p:sp>
      <p:pic>
        <p:nvPicPr>
          <p:cNvPr id="5" name="Content Placeholder 4">
            <a:extLst>
              <a:ext uri="{FF2B5EF4-FFF2-40B4-BE49-F238E27FC236}">
                <a16:creationId xmlns:a16="http://schemas.microsoft.com/office/drawing/2014/main" id="{4A834C9F-3329-4467-895B-D2FAAB0D7C9B}"/>
              </a:ext>
            </a:extLst>
          </p:cNvPr>
          <p:cNvPicPr>
            <a:picLocks noGrp="1" noChangeAspect="1"/>
          </p:cNvPicPr>
          <p:nvPr>
            <p:ph sz="half" idx="1"/>
          </p:nvPr>
        </p:nvPicPr>
        <p:blipFill>
          <a:blip r:embed="rId2"/>
          <a:stretch>
            <a:fillRect/>
          </a:stretch>
        </p:blipFill>
        <p:spPr>
          <a:xfrm>
            <a:off x="1298575" y="3036094"/>
            <a:ext cx="4718050" cy="2359025"/>
          </a:xfrm>
          <a:prstGeom prst="rect">
            <a:avLst/>
          </a:prstGeom>
          <a:ln>
            <a:noFill/>
          </a:ln>
          <a:effectLst>
            <a:softEdge rad="112500"/>
          </a:effectLst>
        </p:spPr>
      </p:pic>
      <p:sp>
        <p:nvSpPr>
          <p:cNvPr id="6" name="TextBox 5">
            <a:extLst>
              <a:ext uri="{FF2B5EF4-FFF2-40B4-BE49-F238E27FC236}">
                <a16:creationId xmlns:a16="http://schemas.microsoft.com/office/drawing/2014/main" id="{F7B177B3-182E-4402-9304-5B4A2CBAA5F7}"/>
              </a:ext>
            </a:extLst>
          </p:cNvPr>
          <p:cNvSpPr txBox="1"/>
          <p:nvPr/>
        </p:nvSpPr>
        <p:spPr>
          <a:xfrm>
            <a:off x="6917636" y="2504661"/>
            <a:ext cx="3472068" cy="3662541"/>
          </a:xfrm>
          <a:prstGeom prst="rect">
            <a:avLst/>
          </a:prstGeom>
          <a:no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txBody>
          <a:bodyPr wrap="square" rtlCol="0">
            <a:spAutoFit/>
          </a:bodyPr>
          <a:lstStyle/>
          <a:p>
            <a:r>
              <a:rPr lang="en-US" sz="3200" dirty="0">
                <a:solidFill>
                  <a:srgbClr val="FF0000"/>
                </a:solidFill>
                <a:latin typeface="Adobe Garamond Pro Bold" panose="02020702060506020403" pitchFamily="18" charset="0"/>
              </a:rPr>
              <a:t>This </a:t>
            </a:r>
            <a:r>
              <a:rPr lang="en-US" sz="3200" dirty="0" err="1">
                <a:solidFill>
                  <a:srgbClr val="FF0000"/>
                </a:solidFill>
                <a:latin typeface="Adobe Garamond Pro Bold" panose="02020702060506020403" pitchFamily="18" charset="0"/>
              </a:rPr>
              <a:t>facilities</a:t>
            </a:r>
            <a:r>
              <a:rPr lang="en-US" sz="2800" dirty="0" err="1">
                <a:solidFill>
                  <a:srgbClr val="FF0000"/>
                </a:solidFill>
                <a:latin typeface="Adobe Garamond Pro Bold" panose="02020702060506020403" pitchFamily="18" charset="0"/>
              </a:rPr>
              <a:t>from</a:t>
            </a:r>
            <a:r>
              <a:rPr lang="en-US" sz="2800" dirty="0">
                <a:solidFill>
                  <a:srgbClr val="FF0000"/>
                </a:solidFill>
                <a:latin typeface="Adobe Garamond Pro Bold" panose="02020702060506020403" pitchFamily="18" charset="0"/>
              </a:rPr>
              <a:t> sectors both rural and urban centers: including facility managers and operators(Moore,2007).</a:t>
            </a:r>
          </a:p>
          <a:p>
            <a:endParaRPr lang="en-US" sz="3200" dirty="0">
              <a:solidFill>
                <a:srgbClr val="FF0000"/>
              </a:solidFill>
              <a:latin typeface="Adobe Garamond Pro Bold" panose="02020702060506020403" pitchFamily="18" charset="0"/>
            </a:endParaRPr>
          </a:p>
        </p:txBody>
      </p:sp>
    </p:spTree>
    <p:extLst>
      <p:ext uri="{BB962C8B-B14F-4D97-AF65-F5344CB8AC3E}">
        <p14:creationId xmlns:p14="http://schemas.microsoft.com/office/powerpoint/2010/main" val="90021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FAEBA-7E97-452D-92DC-BD9B57489366}"/>
              </a:ext>
            </a:extLst>
          </p:cNvPr>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Autofit/>
          </a:bodyPr>
          <a:lstStyle/>
          <a:p>
            <a:r>
              <a:rPr lang="en-US" sz="2000" dirty="0">
                <a:solidFill>
                  <a:srgbClr val="FF0000"/>
                </a:solidFill>
                <a:latin typeface="Adobe Devanagari" panose="02040503050201020203" pitchFamily="18" charset="0"/>
                <a:cs typeface="Adobe Devanagari" panose="02040503050201020203" pitchFamily="18" charset="0"/>
              </a:rPr>
              <a:t>Blue recycling bags are seldom seen on runways, but the City of St. John's wants more people using its curbside recycling program so it's turning to fashion to get the message out(Temple,2008).</a:t>
            </a:r>
            <a:br>
              <a:rPr lang="en-US" sz="2000" dirty="0">
                <a:solidFill>
                  <a:srgbClr val="FF0000"/>
                </a:solidFill>
                <a:latin typeface="Adobe Devanagari" panose="02040503050201020203" pitchFamily="18" charset="0"/>
                <a:cs typeface="Adobe Devanagari" panose="02040503050201020203" pitchFamily="18" charset="0"/>
              </a:rPr>
            </a:br>
            <a:r>
              <a:rPr lang="en-US" sz="2000" dirty="0">
                <a:solidFill>
                  <a:srgbClr val="FF0000"/>
                </a:solidFill>
                <a:latin typeface="Adobe Devanagari" panose="02040503050201020203" pitchFamily="18" charset="0"/>
                <a:cs typeface="Adobe Devanagari" panose="02040503050201020203" pitchFamily="18" charset="0"/>
              </a:rPr>
              <a:t>The Blue is the new Black campaign launched Wednesday night, with models showing off dresses made entirely out of blue plastic recycling bags.</a:t>
            </a:r>
          </a:p>
        </p:txBody>
      </p:sp>
      <p:pic>
        <p:nvPicPr>
          <p:cNvPr id="5" name="Content Placeholder 4">
            <a:extLst>
              <a:ext uri="{FF2B5EF4-FFF2-40B4-BE49-F238E27FC236}">
                <a16:creationId xmlns:a16="http://schemas.microsoft.com/office/drawing/2014/main" id="{EDF03D2F-C65B-48E9-B283-2025AD76231E}"/>
              </a:ext>
            </a:extLst>
          </p:cNvPr>
          <p:cNvPicPr>
            <a:picLocks noGrp="1" noChangeAspect="1"/>
          </p:cNvPicPr>
          <p:nvPr>
            <p:ph sz="half" idx="1"/>
          </p:nvPr>
        </p:nvPicPr>
        <p:blipFill>
          <a:blip r:embed="rId2"/>
          <a:stretch>
            <a:fillRect/>
          </a:stretch>
        </p:blipFill>
        <p:spPr>
          <a:xfrm>
            <a:off x="808384" y="2584174"/>
            <a:ext cx="5208241" cy="36045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a:extLst>
              <a:ext uri="{FF2B5EF4-FFF2-40B4-BE49-F238E27FC236}">
                <a16:creationId xmlns:a16="http://schemas.microsoft.com/office/drawing/2014/main" id="{12FFACBE-FA97-48B5-8229-764C55454FE7}"/>
              </a:ext>
            </a:extLst>
          </p:cNvPr>
          <p:cNvPicPr>
            <a:picLocks noGrp="1" noChangeAspect="1"/>
          </p:cNvPicPr>
          <p:nvPr>
            <p:ph sz="half" idx="2"/>
          </p:nvPr>
        </p:nvPicPr>
        <p:blipFill>
          <a:blip r:embed="rId3"/>
          <a:stretch>
            <a:fillRect/>
          </a:stretch>
        </p:blipFill>
        <p:spPr>
          <a:xfrm>
            <a:off x="6095999" y="2584174"/>
            <a:ext cx="5287617" cy="36045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45375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FA0D-693C-4F5E-BE34-FB434CDA7952}"/>
              </a:ext>
            </a:extLst>
          </p:cNvPr>
          <p:cNvSpPr>
            <a:spLocks noGrp="1"/>
          </p:cNvSpPr>
          <p:nvPr>
            <p:ph type="title"/>
          </p:nvPr>
        </p:nvSpPr>
        <p:spPr>
          <a:xfrm>
            <a:off x="838200" y="702365"/>
            <a:ext cx="10515600" cy="1391478"/>
          </a:xfrm>
        </p:spPr>
        <p:style>
          <a:lnRef idx="2">
            <a:schemeClr val="dk1">
              <a:shade val="50000"/>
            </a:schemeClr>
          </a:lnRef>
          <a:fillRef idx="1">
            <a:schemeClr val="dk1"/>
          </a:fillRef>
          <a:effectRef idx="0">
            <a:schemeClr val="dk1"/>
          </a:effectRef>
          <a:fontRef idx="minor">
            <a:schemeClr val="lt1"/>
          </a:fontRef>
        </p:style>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pPr>
              <a:lnSpc>
                <a:spcPct val="100000"/>
              </a:lnSpc>
            </a:pPr>
            <a:br>
              <a:rPr lang="en-US" sz="2000" b="1" dirty="0">
                <a:ln/>
                <a:solidFill>
                  <a:schemeClr val="accent3"/>
                </a:solidFill>
              </a:rPr>
            </a:br>
            <a:r>
              <a:rPr lang="en-US" sz="2000" b="1" dirty="0">
                <a:ln/>
                <a:solidFill>
                  <a:schemeClr val="bg1"/>
                </a:solidFill>
                <a:latin typeface="Adobe Garamond Pro Bold" panose="02020702060506020403" pitchFamily="18" charset="0"/>
              </a:rPr>
              <a:t>From the Initial planning stages to the moment you take the first step down the aisle (Coombs-Thorne,2010).</a:t>
            </a:r>
            <a:br>
              <a:rPr lang="en-US" sz="2000" b="1" dirty="0">
                <a:ln/>
                <a:solidFill>
                  <a:schemeClr val="bg1"/>
                </a:solidFill>
                <a:latin typeface="Adobe Garamond Pro Bold" panose="02020702060506020403" pitchFamily="18" charset="0"/>
              </a:rPr>
            </a:br>
            <a:r>
              <a:rPr lang="en-US" sz="2000" b="1" dirty="0">
                <a:ln/>
                <a:solidFill>
                  <a:schemeClr val="bg1"/>
                </a:solidFill>
                <a:latin typeface="Adobe Garamond Pro Bold" panose="02020702060506020403" pitchFamily="18" charset="0"/>
              </a:rPr>
              <a:t>The room with its vaulted ceilings and abundance of natural lighting and panoramic views of the city is perfect setting for your special day .</a:t>
            </a:r>
          </a:p>
        </p:txBody>
      </p:sp>
      <p:pic>
        <p:nvPicPr>
          <p:cNvPr id="5" name="Content Placeholder 4">
            <a:extLst>
              <a:ext uri="{FF2B5EF4-FFF2-40B4-BE49-F238E27FC236}">
                <a16:creationId xmlns:a16="http://schemas.microsoft.com/office/drawing/2014/main" id="{D42AF18F-B56C-467C-A023-F2B698172832}"/>
              </a:ext>
            </a:extLst>
          </p:cNvPr>
          <p:cNvPicPr>
            <a:picLocks noGrp="1" noChangeAspect="1"/>
          </p:cNvPicPr>
          <p:nvPr>
            <p:ph sz="half" idx="1"/>
          </p:nvPr>
        </p:nvPicPr>
        <p:blipFill>
          <a:blip r:embed="rId2"/>
          <a:stretch>
            <a:fillRect/>
          </a:stretch>
        </p:blipFill>
        <p:spPr>
          <a:xfrm>
            <a:off x="838200" y="2464904"/>
            <a:ext cx="5181600" cy="35913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a:extLst>
              <a:ext uri="{FF2B5EF4-FFF2-40B4-BE49-F238E27FC236}">
                <a16:creationId xmlns:a16="http://schemas.microsoft.com/office/drawing/2014/main" id="{A379098C-0FED-45FA-9A9D-119D70853699}"/>
              </a:ext>
            </a:extLst>
          </p:cNvPr>
          <p:cNvPicPr>
            <a:picLocks noGrp="1" noChangeAspect="1"/>
          </p:cNvPicPr>
          <p:nvPr>
            <p:ph sz="half" idx="2"/>
          </p:nvPr>
        </p:nvPicPr>
        <p:blipFill>
          <a:blip r:embed="rId3"/>
          <a:stretch>
            <a:fillRect/>
          </a:stretch>
        </p:blipFill>
        <p:spPr>
          <a:xfrm>
            <a:off x="6181725" y="2464904"/>
            <a:ext cx="5257980" cy="3591339"/>
          </a:xfrm>
          <a:prstGeom prst="rect">
            <a:avLst/>
          </a:prstGeom>
        </p:spPr>
      </p:pic>
      <p:sp>
        <p:nvSpPr>
          <p:cNvPr id="7" name="TextBox 6">
            <a:extLst>
              <a:ext uri="{FF2B5EF4-FFF2-40B4-BE49-F238E27FC236}">
                <a16:creationId xmlns:a16="http://schemas.microsoft.com/office/drawing/2014/main" id="{02E3CACD-F6DA-46D7-932A-A683DB79AFBD}"/>
              </a:ext>
            </a:extLst>
          </p:cNvPr>
          <p:cNvSpPr txBox="1"/>
          <p:nvPr/>
        </p:nvSpPr>
        <p:spPr>
          <a:xfrm>
            <a:off x="6970643" y="4585252"/>
            <a:ext cx="1709531" cy="923330"/>
          </a:xfrm>
          <a:prstGeom prst="rect">
            <a:avLst/>
          </a:prstGeom>
          <a:noFill/>
        </p:spPr>
        <p:txBody>
          <a:bodyPr wrap="square" rtlCol="0">
            <a:spAutoFit/>
          </a:bodyPr>
          <a:lstStyle/>
          <a:p>
            <a:r>
              <a:rPr lang="en-US" sz="1200" dirty="0">
                <a:solidFill>
                  <a:schemeClr val="bg1"/>
                </a:solidFill>
              </a:rPr>
              <a:t>Not even a global health crisis could  cancel their dream wedding in Central America.</a:t>
            </a:r>
            <a:r>
              <a:rPr lang="en-US" dirty="0">
                <a:solidFill>
                  <a:schemeClr val="bg1"/>
                </a:solidFill>
              </a:rPr>
              <a:t> </a:t>
            </a:r>
          </a:p>
        </p:txBody>
      </p:sp>
    </p:spTree>
    <p:extLst>
      <p:ext uri="{BB962C8B-B14F-4D97-AF65-F5344CB8AC3E}">
        <p14:creationId xmlns:p14="http://schemas.microsoft.com/office/powerpoint/2010/main" val="2735346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7424E-7D77-4345-9DF0-FDBA93ABE45A}"/>
              </a:ext>
            </a:extLst>
          </p:cNvPr>
          <p:cNvSpPr>
            <a:spLocks noGrp="1"/>
          </p:cNvSpPr>
          <p:nvPr>
            <p:ph type="title"/>
          </p:nvPr>
        </p:nvSpPr>
        <p:spPr>
          <a:xfrm>
            <a:off x="715617" y="722243"/>
            <a:ext cx="10588487" cy="1676400"/>
          </a:xfrm>
        </p:spPr>
        <p:txBody>
          <a:bodyPr>
            <a:normAutofit fontScale="90000"/>
          </a:bodyPr>
          <a:lstStyle/>
          <a:p>
            <a:br>
              <a:rPr lang="en-US" sz="3100" dirty="0"/>
            </a:br>
            <a:br>
              <a:rPr lang="en-US" sz="3100" dirty="0"/>
            </a:br>
            <a:br>
              <a:rPr lang="en-US" sz="3100" dirty="0"/>
            </a:br>
            <a:br>
              <a:rPr lang="en-US" sz="3100" dirty="0"/>
            </a:br>
            <a:r>
              <a:rPr lang="en-US" sz="2200" dirty="0"/>
              <a:t>You’re likely to find something interesting at Newfoundland Times, whether you’re planning a visit to Newfoundland or already live there(High,2010). Did you know there are businesses who like to gift their customers with FREE things on their birthday? If you live in Newfoundland, there are various offerings complied for you. Grab your ID, hit the road, and enjoy your birthday without cooking or doing the dishes once!</a:t>
            </a:r>
            <a:br>
              <a:rPr lang="en-US" sz="2200" dirty="0"/>
            </a:br>
            <a:br>
              <a:rPr lang="en-US" sz="2200" dirty="0"/>
            </a:br>
            <a:br>
              <a:rPr lang="en-US" dirty="0"/>
            </a:br>
            <a:endParaRPr lang="en-US" dirty="0"/>
          </a:p>
        </p:txBody>
      </p:sp>
      <p:pic>
        <p:nvPicPr>
          <p:cNvPr id="5" name="Content Placeholder 4">
            <a:extLst>
              <a:ext uri="{FF2B5EF4-FFF2-40B4-BE49-F238E27FC236}">
                <a16:creationId xmlns:a16="http://schemas.microsoft.com/office/drawing/2014/main" id="{F28B3EDB-A1DD-44E4-A0F3-B68839D68236}"/>
              </a:ext>
            </a:extLst>
          </p:cNvPr>
          <p:cNvPicPr>
            <a:picLocks noGrp="1" noChangeAspect="1"/>
          </p:cNvPicPr>
          <p:nvPr>
            <p:ph sz="half" idx="1"/>
          </p:nvPr>
        </p:nvPicPr>
        <p:blipFill>
          <a:blip r:embed="rId2"/>
          <a:stretch>
            <a:fillRect/>
          </a:stretch>
        </p:blipFill>
        <p:spPr>
          <a:xfrm>
            <a:off x="715617" y="2663687"/>
            <a:ext cx="5304183" cy="347207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Content Placeholder 5">
            <a:extLst>
              <a:ext uri="{FF2B5EF4-FFF2-40B4-BE49-F238E27FC236}">
                <a16:creationId xmlns:a16="http://schemas.microsoft.com/office/drawing/2014/main" id="{92F5247C-2411-4D25-8D67-D6FB41E33365}"/>
              </a:ext>
            </a:extLst>
          </p:cNvPr>
          <p:cNvPicPr>
            <a:picLocks noGrp="1" noChangeAspect="1"/>
          </p:cNvPicPr>
          <p:nvPr>
            <p:ph sz="half" idx="2"/>
          </p:nvPr>
        </p:nvPicPr>
        <p:blipFill>
          <a:blip r:embed="rId3"/>
          <a:stretch>
            <a:fillRect/>
          </a:stretch>
        </p:blipFill>
        <p:spPr>
          <a:xfrm>
            <a:off x="6278220" y="2663687"/>
            <a:ext cx="5025884" cy="34720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78185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39AC9-B6A0-4B16-9B2E-B281B4F5237E}"/>
              </a:ext>
            </a:extLst>
          </p:cNvPr>
          <p:cNvSpPr>
            <a:spLocks noGrp="1"/>
          </p:cNvSpPr>
          <p:nvPr>
            <p:ph type="title"/>
          </p:nvPr>
        </p:nvSpPr>
        <p:spPr/>
        <p:txBody>
          <a:bodyPr>
            <a:noAutofit/>
          </a:bodyPr>
          <a:lstStyle/>
          <a:p>
            <a:r>
              <a:rPr lang="en-US" sz="1400" b="1" dirty="0">
                <a:solidFill>
                  <a:srgbClr val="0070C0"/>
                </a:solidFill>
                <a:latin typeface="Times New Roman" panose="02020603050405020304" pitchFamily="18" charset="0"/>
                <a:cs typeface="Times New Roman" panose="02020603050405020304" pitchFamily="18" charset="0"/>
              </a:rPr>
              <a:t>The St. John’s Convention Centre (SJCC) is Newfoundland and Labrador’s largest and most innovative conference facility. </a:t>
            </a:r>
            <a:br>
              <a:rPr lang="en-US" sz="1400" b="1" dirty="0">
                <a:solidFill>
                  <a:srgbClr val="0070C0"/>
                </a:solidFill>
                <a:latin typeface="Times New Roman" panose="02020603050405020304" pitchFamily="18" charset="0"/>
                <a:cs typeface="Times New Roman" panose="02020603050405020304" pitchFamily="18" charset="0"/>
              </a:rPr>
            </a:br>
            <a:r>
              <a:rPr lang="en-US" sz="1400" b="1" dirty="0">
                <a:solidFill>
                  <a:srgbClr val="0070C0"/>
                </a:solidFill>
                <a:latin typeface="Times New Roman" panose="02020603050405020304" pitchFamily="18" charset="0"/>
                <a:cs typeface="Times New Roman" panose="02020603050405020304" pitchFamily="18" charset="0"/>
              </a:rPr>
              <a:t> It has 47,000 </a:t>
            </a:r>
            <a:r>
              <a:rPr lang="en-US" sz="1400" b="1" dirty="0" err="1">
                <a:solidFill>
                  <a:srgbClr val="0070C0"/>
                </a:solidFill>
                <a:latin typeface="Times New Roman" panose="02020603050405020304" pitchFamily="18" charset="0"/>
                <a:cs typeface="Times New Roman" panose="02020603050405020304" pitchFamily="18" charset="0"/>
              </a:rPr>
              <a:t>sq</a:t>
            </a:r>
            <a:r>
              <a:rPr lang="en-US" sz="1400" b="1" dirty="0">
                <a:solidFill>
                  <a:srgbClr val="0070C0"/>
                </a:solidFill>
                <a:latin typeface="Times New Roman" panose="02020603050405020304" pitchFamily="18" charset="0"/>
                <a:cs typeface="Times New Roman" panose="02020603050405020304" pitchFamily="18" charset="0"/>
              </a:rPr>
              <a:t> ft of divisible meeting room space for both small and huge events( </a:t>
            </a:r>
            <a:r>
              <a:rPr lang="en-US" sz="1400" b="1" dirty="0" err="1">
                <a:solidFill>
                  <a:srgbClr val="0070C0"/>
                </a:solidFill>
                <a:latin typeface="Times New Roman" panose="02020603050405020304" pitchFamily="18" charset="0"/>
                <a:cs typeface="Times New Roman" panose="02020603050405020304" pitchFamily="18" charset="0"/>
              </a:rPr>
              <a:t>Lih</a:t>
            </a:r>
            <a:r>
              <a:rPr lang="en-US" sz="1400" b="1" dirty="0">
                <a:solidFill>
                  <a:srgbClr val="0070C0"/>
                </a:solidFill>
                <a:latin typeface="Times New Roman" panose="02020603050405020304" pitchFamily="18" charset="0"/>
                <a:cs typeface="Times New Roman" panose="02020603050405020304" pitchFamily="18" charset="0"/>
              </a:rPr>
              <a:t> ,2017).</a:t>
            </a:r>
            <a:br>
              <a:rPr lang="en-US" sz="1400" b="1" dirty="0">
                <a:solidFill>
                  <a:srgbClr val="0070C0"/>
                </a:solidFill>
                <a:latin typeface="Times New Roman" panose="02020603050405020304" pitchFamily="18" charset="0"/>
                <a:cs typeface="Times New Roman" panose="02020603050405020304" pitchFamily="18" charset="0"/>
              </a:rPr>
            </a:br>
            <a:r>
              <a:rPr lang="en-US" sz="1400" b="1" dirty="0">
                <a:solidFill>
                  <a:srgbClr val="0070C0"/>
                </a:solidFill>
                <a:latin typeface="Times New Roman" panose="02020603050405020304" pitchFamily="18" charset="0"/>
                <a:cs typeface="Times New Roman" panose="02020603050405020304" pitchFamily="18" charset="0"/>
              </a:rPr>
              <a:t> SJCC’s state-of-the-art technical services, professional staff, and modern facilities create opportunities to host flawless, unforgettable events.</a:t>
            </a:r>
            <a:br>
              <a:rPr lang="en-US" sz="1400" b="1" dirty="0">
                <a:solidFill>
                  <a:srgbClr val="0070C0"/>
                </a:solidFill>
                <a:latin typeface="Times New Roman" panose="02020603050405020304" pitchFamily="18" charset="0"/>
                <a:cs typeface="Times New Roman" panose="02020603050405020304" pitchFamily="18" charset="0"/>
              </a:rPr>
            </a:br>
            <a:r>
              <a:rPr lang="en-US" sz="1400" b="1" dirty="0">
                <a:solidFill>
                  <a:srgbClr val="0070C0"/>
                </a:solidFill>
                <a:latin typeface="Times New Roman" panose="02020603050405020304" pitchFamily="18" charset="0"/>
                <a:cs typeface="Times New Roman" panose="02020603050405020304" pitchFamily="18" charset="0"/>
              </a:rPr>
              <a:t>The Convention Centre is located in the  North America’s oldest city heart, which has rich culture, history, the most friendliest people and charm.</a:t>
            </a:r>
          </a:p>
        </p:txBody>
      </p:sp>
      <p:pic>
        <p:nvPicPr>
          <p:cNvPr id="11" name="Content Placeholder 10">
            <a:extLst>
              <a:ext uri="{FF2B5EF4-FFF2-40B4-BE49-F238E27FC236}">
                <a16:creationId xmlns:a16="http://schemas.microsoft.com/office/drawing/2014/main" id="{9C4CF8F6-FCF6-4D56-B3C5-E56E2726AAB5}"/>
              </a:ext>
            </a:extLst>
          </p:cNvPr>
          <p:cNvPicPr>
            <a:picLocks noGrp="1" noChangeAspect="1"/>
          </p:cNvPicPr>
          <p:nvPr>
            <p:ph sz="half" idx="2"/>
          </p:nvPr>
        </p:nvPicPr>
        <p:blipFill>
          <a:blip r:embed="rId2"/>
          <a:stretch>
            <a:fillRect/>
          </a:stretch>
        </p:blipFill>
        <p:spPr>
          <a:xfrm>
            <a:off x="6181725" y="2560318"/>
            <a:ext cx="5056118" cy="3469419"/>
          </a:xfrm>
          <a:prstGeom prst="rect">
            <a:avLst/>
          </a:prstGeom>
        </p:spPr>
      </p:pic>
      <p:pic>
        <p:nvPicPr>
          <p:cNvPr id="10" name="Content Placeholder 9">
            <a:extLst>
              <a:ext uri="{FF2B5EF4-FFF2-40B4-BE49-F238E27FC236}">
                <a16:creationId xmlns:a16="http://schemas.microsoft.com/office/drawing/2014/main" id="{0DA628DC-53EF-4686-9DBA-B879EDE15F2E}"/>
              </a:ext>
            </a:extLst>
          </p:cNvPr>
          <p:cNvPicPr>
            <a:picLocks noGrp="1" noChangeAspect="1"/>
          </p:cNvPicPr>
          <p:nvPr>
            <p:ph sz="half" idx="1"/>
          </p:nvPr>
        </p:nvPicPr>
        <p:blipFill>
          <a:blip r:embed="rId3"/>
          <a:stretch>
            <a:fillRect/>
          </a:stretch>
        </p:blipFill>
        <p:spPr>
          <a:xfrm>
            <a:off x="834886" y="2560319"/>
            <a:ext cx="5261113" cy="34694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92744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99EC8-3777-4E9E-94ED-3E699632225D}"/>
              </a:ext>
            </a:extLst>
          </p:cNvPr>
          <p:cNvSpPr>
            <a:spLocks noGrp="1"/>
          </p:cNvSpPr>
          <p:nvPr>
            <p:ph type="title"/>
          </p:nvPr>
        </p:nvSpPr>
        <p:spPr/>
        <p:txBody>
          <a:bodyPr>
            <a:normAutofit fontScale="90000"/>
          </a:bodyPr>
          <a:lstStyle/>
          <a:p>
            <a:r>
              <a:rPr lang="en-US" dirty="0"/>
              <a:t>Factory-Performance and Event Venue- St. John’s Newfoundland(Koh,1990).</a:t>
            </a:r>
          </a:p>
        </p:txBody>
      </p:sp>
      <p:pic>
        <p:nvPicPr>
          <p:cNvPr id="6" name="Content Placeholder 5">
            <a:extLst>
              <a:ext uri="{FF2B5EF4-FFF2-40B4-BE49-F238E27FC236}">
                <a16:creationId xmlns:a16="http://schemas.microsoft.com/office/drawing/2014/main" id="{3913F804-0AED-47AB-B33C-AB4C794ABFA8}"/>
              </a:ext>
            </a:extLst>
          </p:cNvPr>
          <p:cNvPicPr>
            <a:picLocks noGrp="1" noChangeAspect="1"/>
          </p:cNvPicPr>
          <p:nvPr>
            <p:ph sz="half" idx="2"/>
          </p:nvPr>
        </p:nvPicPr>
        <p:blipFill>
          <a:blip r:embed="rId2"/>
          <a:stretch>
            <a:fillRect/>
          </a:stretch>
        </p:blipFill>
        <p:spPr>
          <a:xfrm>
            <a:off x="861390" y="2530475"/>
            <a:ext cx="5234609" cy="3538538"/>
          </a:xfrm>
          <a:prstGeom prst="rect">
            <a:avLst/>
          </a:prstGeom>
        </p:spPr>
      </p:pic>
      <p:pic>
        <p:nvPicPr>
          <p:cNvPr id="9" name="Picture 8">
            <a:extLst>
              <a:ext uri="{FF2B5EF4-FFF2-40B4-BE49-F238E27FC236}">
                <a16:creationId xmlns:a16="http://schemas.microsoft.com/office/drawing/2014/main" id="{8D3F8B64-FB80-4E12-A8FB-E8F563399203}"/>
              </a:ext>
            </a:extLst>
          </p:cNvPr>
          <p:cNvPicPr>
            <a:picLocks noChangeAspect="1"/>
          </p:cNvPicPr>
          <p:nvPr/>
        </p:nvPicPr>
        <p:blipFill>
          <a:blip r:embed="rId3"/>
          <a:stretch>
            <a:fillRect/>
          </a:stretch>
        </p:blipFill>
        <p:spPr>
          <a:xfrm>
            <a:off x="6255026" y="2530475"/>
            <a:ext cx="5075583" cy="3538538"/>
          </a:xfrm>
          <a:prstGeom prst="rect">
            <a:avLst/>
          </a:prstGeom>
        </p:spPr>
      </p:pic>
    </p:spTree>
    <p:extLst>
      <p:ext uri="{BB962C8B-B14F-4D97-AF65-F5344CB8AC3E}">
        <p14:creationId xmlns:p14="http://schemas.microsoft.com/office/powerpoint/2010/main" val="1343471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1192-DFA4-44F9-B2A6-7E0BC788846C}"/>
              </a:ext>
            </a:extLst>
          </p:cNvPr>
          <p:cNvSpPr>
            <a:spLocks noGrp="1"/>
          </p:cNvSpPr>
          <p:nvPr>
            <p:ph type="title"/>
          </p:nvPr>
        </p:nvSpPr>
        <p:spPr>
          <a:xfrm>
            <a:off x="901148" y="852486"/>
            <a:ext cx="10389704" cy="1590675"/>
          </a:xfrm>
        </p:spPr>
        <p:txBody>
          <a:bodyPr>
            <a:noAutofit/>
          </a:bodyPr>
          <a:lstStyle/>
          <a:p>
            <a:r>
              <a:rPr lang="en-US" sz="1200" b="1" dirty="0">
                <a:latin typeface="Times New Roman" panose="02020603050405020304" pitchFamily="18" charset="0"/>
                <a:cs typeface="Times New Roman" panose="02020603050405020304" pitchFamily="18" charset="0"/>
              </a:rPr>
              <a:t>Jack Astor's Bar &amp; Grill</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Details</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American, Bar, Canadian: SPECIAL DIETS</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Vegetarian Friendly, Gluten Free Options( </a:t>
            </a:r>
            <a:r>
              <a:rPr lang="en-US" sz="1200" b="1" dirty="0" err="1">
                <a:latin typeface="Times New Roman" panose="02020603050405020304" pitchFamily="18" charset="0"/>
                <a:cs typeface="Times New Roman" panose="02020603050405020304" pitchFamily="18" charset="0"/>
              </a:rPr>
              <a:t>Mah</a:t>
            </a:r>
            <a:r>
              <a:rPr lang="en-US" sz="1200" b="1" dirty="0">
                <a:latin typeface="Times New Roman" panose="02020603050405020304" pitchFamily="18" charset="0"/>
                <a:cs typeface="Times New Roman" panose="02020603050405020304" pitchFamily="18" charset="0"/>
              </a:rPr>
              <a:t> ,2019.) MEALS: Lunch, Dinner, Brunch, Late Night</a:t>
            </a:r>
          </a:p>
        </p:txBody>
      </p:sp>
      <p:pic>
        <p:nvPicPr>
          <p:cNvPr id="5" name="Content Placeholder 4">
            <a:extLst>
              <a:ext uri="{FF2B5EF4-FFF2-40B4-BE49-F238E27FC236}">
                <a16:creationId xmlns:a16="http://schemas.microsoft.com/office/drawing/2014/main" id="{16386365-0F57-4995-9612-9770711F4D80}"/>
              </a:ext>
            </a:extLst>
          </p:cNvPr>
          <p:cNvPicPr>
            <a:picLocks noGrp="1" noChangeAspect="1"/>
          </p:cNvPicPr>
          <p:nvPr>
            <p:ph sz="half" idx="1"/>
          </p:nvPr>
        </p:nvPicPr>
        <p:blipFill>
          <a:blip r:embed="rId2"/>
          <a:stretch>
            <a:fillRect/>
          </a:stretch>
        </p:blipFill>
        <p:spPr>
          <a:xfrm>
            <a:off x="901148" y="2633661"/>
            <a:ext cx="5118652" cy="3371851"/>
          </a:xfrm>
          <a:prstGeom prst="rect">
            <a:avLst/>
          </a:prstGeom>
        </p:spPr>
      </p:pic>
      <p:pic>
        <p:nvPicPr>
          <p:cNvPr id="9" name="Content Placeholder 8">
            <a:extLst>
              <a:ext uri="{FF2B5EF4-FFF2-40B4-BE49-F238E27FC236}">
                <a16:creationId xmlns:a16="http://schemas.microsoft.com/office/drawing/2014/main" id="{CC0BFD43-6252-4F01-AE0F-F157C9AC86FF}"/>
              </a:ext>
            </a:extLst>
          </p:cNvPr>
          <p:cNvPicPr>
            <a:picLocks noGrp="1" noChangeAspect="1"/>
          </p:cNvPicPr>
          <p:nvPr>
            <p:ph sz="half" idx="2"/>
          </p:nvPr>
        </p:nvPicPr>
        <p:blipFill>
          <a:blip r:embed="rId3"/>
          <a:stretch>
            <a:fillRect/>
          </a:stretch>
        </p:blipFill>
        <p:spPr>
          <a:xfrm>
            <a:off x="6172201" y="2633662"/>
            <a:ext cx="5118651" cy="1590675"/>
          </a:xfrm>
          <a:prstGeom prst="rect">
            <a:avLst/>
          </a:prstGeom>
        </p:spPr>
      </p:pic>
      <p:pic>
        <p:nvPicPr>
          <p:cNvPr id="11" name="Picture 10">
            <a:extLst>
              <a:ext uri="{FF2B5EF4-FFF2-40B4-BE49-F238E27FC236}">
                <a16:creationId xmlns:a16="http://schemas.microsoft.com/office/drawing/2014/main" id="{A157F8F9-C3C6-41C4-B043-BC4913D3EB4F}"/>
              </a:ext>
            </a:extLst>
          </p:cNvPr>
          <p:cNvPicPr>
            <a:picLocks noChangeAspect="1"/>
          </p:cNvPicPr>
          <p:nvPr/>
        </p:nvPicPr>
        <p:blipFill>
          <a:blip r:embed="rId4"/>
          <a:stretch>
            <a:fillRect/>
          </a:stretch>
        </p:blipFill>
        <p:spPr>
          <a:xfrm>
            <a:off x="6172202" y="4224337"/>
            <a:ext cx="5118650" cy="1781175"/>
          </a:xfrm>
          <a:prstGeom prst="rect">
            <a:avLst/>
          </a:prstGeom>
        </p:spPr>
      </p:pic>
    </p:spTree>
    <p:extLst>
      <p:ext uri="{BB962C8B-B14F-4D97-AF65-F5344CB8AC3E}">
        <p14:creationId xmlns:p14="http://schemas.microsoft.com/office/powerpoint/2010/main" val="3775850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7E679-312F-4CC0-83BC-C84DCF8C218F}"/>
              </a:ext>
            </a:extLst>
          </p:cNvPr>
          <p:cNvSpPr>
            <a:spLocks noGrp="1"/>
          </p:cNvSpPr>
          <p:nvPr>
            <p:ph type="title"/>
          </p:nvPr>
        </p:nvSpPr>
        <p:spPr>
          <a:xfrm>
            <a:off x="821635" y="735496"/>
            <a:ext cx="10548730" cy="1603511"/>
          </a:xfrm>
        </p:spPr>
        <p:style>
          <a:lnRef idx="1">
            <a:schemeClr val="dk1"/>
          </a:lnRef>
          <a:fillRef idx="3">
            <a:schemeClr val="dk1"/>
          </a:fillRef>
          <a:effectRef idx="2">
            <a:schemeClr val="dk1"/>
          </a:effectRef>
          <a:fontRef idx="minor">
            <a:schemeClr val="lt1"/>
          </a:fontRef>
        </p:style>
        <p:txBody>
          <a:bodyPr>
            <a:normAutofit fontScale="90000"/>
          </a:bodyPr>
          <a:lstStyle/>
          <a:p>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br>
              <a:rPr lang="en-US" sz="2200" dirty="0">
                <a:latin typeface="Times New Roman" panose="02020603050405020304" pitchFamily="18" charset="0"/>
                <a:cs typeface="Times New Roman" panose="02020603050405020304" pitchFamily="18" charset="0"/>
              </a:rPr>
            </a:br>
            <a:r>
              <a:rPr lang="en-US" sz="1600" b="1" dirty="0">
                <a:solidFill>
                  <a:schemeClr val="bg1"/>
                </a:solidFill>
                <a:latin typeface="Times New Roman" panose="02020603050405020304" pitchFamily="18" charset="0"/>
                <a:cs typeface="Times New Roman" panose="02020603050405020304" pitchFamily="18" charset="0"/>
              </a:rPr>
              <a:t>Reasons why foodies will love St . John’s ,Newfoundland &amp; Labrador, Canada.(Mah,2018).</a:t>
            </a:r>
            <a:br>
              <a:rPr lang="en-US" sz="1600" b="1" dirty="0">
                <a:solidFill>
                  <a:schemeClr val="bg1"/>
                </a:solidFill>
                <a:latin typeface="Times New Roman" panose="02020603050405020304" pitchFamily="18" charset="0"/>
                <a:cs typeface="Times New Roman" panose="02020603050405020304" pitchFamily="18" charset="0"/>
              </a:rPr>
            </a:br>
            <a:r>
              <a:rPr lang="en-US" sz="1600" b="1" dirty="0">
                <a:solidFill>
                  <a:schemeClr val="bg1"/>
                </a:solidFill>
                <a:latin typeface="Times New Roman" panose="02020603050405020304" pitchFamily="18" charset="0"/>
                <a:cs typeface="Times New Roman" panose="02020603050405020304" pitchFamily="18" charset="0"/>
              </a:rPr>
              <a:t>1.Great Gourmet: Explore the capital’s eateries</a:t>
            </a:r>
            <a:br>
              <a:rPr lang="en-US" sz="1600" b="1" dirty="0">
                <a:solidFill>
                  <a:schemeClr val="bg1"/>
                </a:solidFill>
                <a:latin typeface="Times New Roman" panose="02020603050405020304" pitchFamily="18" charset="0"/>
                <a:cs typeface="Times New Roman" panose="02020603050405020304" pitchFamily="18" charset="0"/>
              </a:rPr>
            </a:br>
            <a:r>
              <a:rPr lang="en-US" sz="1600" b="1" dirty="0">
                <a:solidFill>
                  <a:schemeClr val="bg1"/>
                </a:solidFill>
                <a:latin typeface="Times New Roman" panose="02020603050405020304" pitchFamily="18" charset="0"/>
                <a:cs typeface="Times New Roman" panose="02020603050405020304" pitchFamily="18" charset="0"/>
              </a:rPr>
              <a:t>2. Raise the Bar: drink cocktails in Downtown St. John’s.</a:t>
            </a:r>
            <a:br>
              <a:rPr lang="en-US" sz="1600" b="1" dirty="0">
                <a:solidFill>
                  <a:schemeClr val="bg1"/>
                </a:solidFill>
                <a:latin typeface="Times New Roman" panose="02020603050405020304" pitchFamily="18" charset="0"/>
                <a:cs typeface="Times New Roman" panose="02020603050405020304" pitchFamily="18" charset="0"/>
              </a:rPr>
            </a:br>
            <a:r>
              <a:rPr lang="en-US" sz="1600" b="1" dirty="0">
                <a:solidFill>
                  <a:schemeClr val="bg1"/>
                </a:solidFill>
                <a:latin typeface="Times New Roman" panose="02020603050405020304" pitchFamily="18" charset="0"/>
                <a:cs typeface="Times New Roman" panose="02020603050405020304" pitchFamily="18" charset="0"/>
              </a:rPr>
              <a:t>3. Festival Fix: Visit during festival season.</a:t>
            </a:r>
            <a:br>
              <a:rPr lang="en-US" sz="1600" b="1" dirty="0">
                <a:solidFill>
                  <a:schemeClr val="bg1"/>
                </a:solidFill>
                <a:latin typeface="Times New Roman" panose="02020603050405020304" pitchFamily="18" charset="0"/>
                <a:cs typeface="Times New Roman" panose="02020603050405020304" pitchFamily="18" charset="0"/>
              </a:rPr>
            </a:br>
            <a:r>
              <a:rPr lang="en-US" sz="1600" b="1" dirty="0">
                <a:solidFill>
                  <a:schemeClr val="bg1"/>
                </a:solidFill>
                <a:latin typeface="Times New Roman" panose="02020603050405020304" pitchFamily="18" charset="0"/>
                <a:cs typeface="Times New Roman" panose="02020603050405020304" pitchFamily="18" charset="0"/>
              </a:rPr>
              <a:t>4. Best Bolt holes: Go on a food journey beyond the city.</a:t>
            </a:r>
            <a:br>
              <a:rPr lang="en-US" sz="1600" b="1" dirty="0">
                <a:solidFill>
                  <a:schemeClr val="bg1"/>
                </a:solidFill>
                <a:latin typeface="Times New Roman" panose="02020603050405020304" pitchFamily="18" charset="0"/>
                <a:cs typeface="Times New Roman" panose="02020603050405020304" pitchFamily="18" charset="0"/>
              </a:rPr>
            </a:br>
            <a:r>
              <a:rPr lang="en-US" sz="1600" b="1" dirty="0">
                <a:solidFill>
                  <a:schemeClr val="bg1"/>
                </a:solidFill>
                <a:latin typeface="Times New Roman" panose="02020603050405020304" pitchFamily="18" charset="0"/>
                <a:cs typeface="Times New Roman" panose="02020603050405020304" pitchFamily="18" charset="0"/>
              </a:rPr>
              <a:t>5. Eat like a Local: Make the most of unique dishes</a:t>
            </a:r>
            <a:br>
              <a:rPr lang="en-US" sz="1600" b="1" dirty="0">
                <a:solidFill>
                  <a:schemeClr val="bg1"/>
                </a:solidFill>
                <a:latin typeface="Times New Roman" panose="02020603050405020304" pitchFamily="18" charset="0"/>
                <a:cs typeface="Times New Roman" panose="02020603050405020304" pitchFamily="18" charset="0"/>
              </a:rPr>
            </a:br>
            <a:r>
              <a:rPr lang="en-US" sz="1600" b="1" dirty="0">
                <a:solidFill>
                  <a:schemeClr val="bg1"/>
                </a:solidFill>
                <a:latin typeface="Times New Roman" panose="02020603050405020304" pitchFamily="18" charset="0"/>
                <a:cs typeface="Times New Roman" panose="02020603050405020304" pitchFamily="18" charset="0"/>
              </a:rPr>
              <a:t>6. Al fresco Eats: Have a picnic on the coast.</a:t>
            </a:r>
            <a:br>
              <a:rPr lang="en-US" sz="1600" b="1" dirty="0">
                <a:solidFill>
                  <a:schemeClr val="bg1"/>
                </a:solidFill>
                <a:latin typeface="Times New Roman" panose="02020603050405020304" pitchFamily="18" charset="0"/>
                <a:cs typeface="Times New Roman" panose="02020603050405020304" pitchFamily="18" charset="0"/>
              </a:rPr>
            </a:br>
            <a:br>
              <a:rPr lang="en-US" dirty="0">
                <a:solidFill>
                  <a:schemeClr val="bg1"/>
                </a:solidFill>
              </a:rPr>
            </a:br>
            <a:br>
              <a:rPr lang="en-US" dirty="0"/>
            </a:br>
            <a:endParaRPr lang="en-US" dirty="0"/>
          </a:p>
        </p:txBody>
      </p:sp>
      <p:pic>
        <p:nvPicPr>
          <p:cNvPr id="5" name="Content Placeholder 4">
            <a:extLst>
              <a:ext uri="{FF2B5EF4-FFF2-40B4-BE49-F238E27FC236}">
                <a16:creationId xmlns:a16="http://schemas.microsoft.com/office/drawing/2014/main" id="{A6C8A5D1-CA9A-4570-A680-2B6556A4800B}"/>
              </a:ext>
            </a:extLst>
          </p:cNvPr>
          <p:cNvPicPr>
            <a:picLocks noGrp="1" noChangeAspect="1"/>
          </p:cNvPicPr>
          <p:nvPr>
            <p:ph sz="half" idx="1"/>
          </p:nvPr>
        </p:nvPicPr>
        <p:blipFill>
          <a:blip r:embed="rId2"/>
          <a:stretch>
            <a:fillRect/>
          </a:stretch>
        </p:blipFill>
        <p:spPr>
          <a:xfrm>
            <a:off x="821635" y="2531165"/>
            <a:ext cx="5274365" cy="3591339"/>
          </a:xfrm>
          <a:prstGeom prst="rect">
            <a:avLst/>
          </a:prstGeom>
        </p:spPr>
      </p:pic>
      <p:pic>
        <p:nvPicPr>
          <p:cNvPr id="6" name="Content Placeholder 5">
            <a:extLst>
              <a:ext uri="{FF2B5EF4-FFF2-40B4-BE49-F238E27FC236}">
                <a16:creationId xmlns:a16="http://schemas.microsoft.com/office/drawing/2014/main" id="{92DE0DAB-0540-4266-B287-A460705419EE}"/>
              </a:ext>
            </a:extLst>
          </p:cNvPr>
          <p:cNvPicPr>
            <a:picLocks noGrp="1" noChangeAspect="1"/>
          </p:cNvPicPr>
          <p:nvPr>
            <p:ph sz="half" idx="2"/>
          </p:nvPr>
        </p:nvPicPr>
        <p:blipFill>
          <a:blip r:embed="rId3"/>
          <a:stretch>
            <a:fillRect/>
          </a:stretch>
        </p:blipFill>
        <p:spPr>
          <a:xfrm>
            <a:off x="6181724" y="2531165"/>
            <a:ext cx="5188641" cy="3591339"/>
          </a:xfrm>
          <a:prstGeom prst="rect">
            <a:avLst/>
          </a:prstGeom>
        </p:spPr>
      </p:pic>
    </p:spTree>
    <p:extLst>
      <p:ext uri="{BB962C8B-B14F-4D97-AF65-F5344CB8AC3E}">
        <p14:creationId xmlns:p14="http://schemas.microsoft.com/office/powerpoint/2010/main" val="3793795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5A8FD-0C62-4C37-B561-0C71B0F3E993}"/>
              </a:ext>
            </a:extLst>
          </p:cNvPr>
          <p:cNvSpPr>
            <a:spLocks noGrp="1"/>
          </p:cNvSpPr>
          <p:nvPr>
            <p:ph type="title"/>
          </p:nvPr>
        </p:nvSpPr>
        <p:spPr>
          <a:xfrm>
            <a:off x="1213107" y="783349"/>
            <a:ext cx="9998231" cy="1303867"/>
          </a:xfrm>
        </p:spPr>
        <p:txBody>
          <a:bodyPr>
            <a:normAutofit/>
          </a:bodyPr>
          <a:lstStyle/>
          <a:p>
            <a:r>
              <a:rPr lang="en-US" sz="1800" dirty="0">
                <a:latin typeface="Times New Roman" panose="02020603050405020304" pitchFamily="18" charset="0"/>
                <a:cs typeface="Times New Roman" panose="02020603050405020304" pitchFamily="18" charset="0"/>
              </a:rPr>
              <a:t>From the rooftop of 95 Water Street, someone is able to see the Narrows, the tall, green and jagged.(Henry,2020)These landmarks which have guarded the harbor to this city for longer than humans have cooked with utensils of wood and rock.</a:t>
            </a:r>
          </a:p>
        </p:txBody>
      </p:sp>
      <p:pic>
        <p:nvPicPr>
          <p:cNvPr id="5" name="Content Placeholder 4">
            <a:extLst>
              <a:ext uri="{FF2B5EF4-FFF2-40B4-BE49-F238E27FC236}">
                <a16:creationId xmlns:a16="http://schemas.microsoft.com/office/drawing/2014/main" id="{3453DBA2-5777-4B84-874D-91A8DEC910E8}"/>
              </a:ext>
            </a:extLst>
          </p:cNvPr>
          <p:cNvPicPr>
            <a:picLocks noGrp="1" noChangeAspect="1"/>
          </p:cNvPicPr>
          <p:nvPr>
            <p:ph sz="half" idx="1"/>
          </p:nvPr>
        </p:nvPicPr>
        <p:blipFill>
          <a:blip r:embed="rId2"/>
          <a:stretch>
            <a:fillRect/>
          </a:stretch>
        </p:blipFill>
        <p:spPr>
          <a:xfrm>
            <a:off x="874643" y="2560319"/>
            <a:ext cx="5145157" cy="3514332"/>
          </a:xfrm>
          <a:prstGeom prst="rect">
            <a:avLst/>
          </a:prstGeom>
        </p:spPr>
      </p:pic>
      <p:pic>
        <p:nvPicPr>
          <p:cNvPr id="6" name="Content Placeholder 5">
            <a:extLst>
              <a:ext uri="{FF2B5EF4-FFF2-40B4-BE49-F238E27FC236}">
                <a16:creationId xmlns:a16="http://schemas.microsoft.com/office/drawing/2014/main" id="{FF9AA5F4-F0A7-4A75-AD5B-F2C8D1526C36}"/>
              </a:ext>
            </a:extLst>
          </p:cNvPr>
          <p:cNvPicPr>
            <a:picLocks noGrp="1" noChangeAspect="1"/>
          </p:cNvPicPr>
          <p:nvPr>
            <p:ph sz="half" idx="2"/>
          </p:nvPr>
        </p:nvPicPr>
        <p:blipFill>
          <a:blip r:embed="rId3"/>
          <a:stretch>
            <a:fillRect/>
          </a:stretch>
        </p:blipFill>
        <p:spPr>
          <a:xfrm>
            <a:off x="6181725" y="2560319"/>
            <a:ext cx="5029614" cy="3514332"/>
          </a:xfrm>
          <a:prstGeom prst="rect">
            <a:avLst/>
          </a:prstGeom>
        </p:spPr>
      </p:pic>
    </p:spTree>
    <p:extLst>
      <p:ext uri="{BB962C8B-B14F-4D97-AF65-F5344CB8AC3E}">
        <p14:creationId xmlns:p14="http://schemas.microsoft.com/office/powerpoint/2010/main" val="1108405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C40BB8-0BD6-41B4-953C-52D8201EEA5E}"/>
              </a:ext>
            </a:extLst>
          </p:cNvPr>
          <p:cNvSpPr txBox="1"/>
          <p:nvPr/>
        </p:nvSpPr>
        <p:spPr>
          <a:xfrm>
            <a:off x="2080591" y="549965"/>
            <a:ext cx="7301948" cy="646331"/>
          </a:xfrm>
          <a:prstGeom prst="rect">
            <a:avLst/>
          </a:prstGeom>
          <a:noFill/>
        </p:spPr>
        <p:txBody>
          <a:bodyPr wrap="square" rtlCol="0">
            <a:spAutoFit/>
          </a:bodyPr>
          <a:lstStyle/>
          <a:p>
            <a:r>
              <a:rPr lang="en-US" dirty="0"/>
              <a:t>     </a:t>
            </a:r>
            <a:r>
              <a:rPr lang="en-US" dirty="0">
                <a:latin typeface="Times New Roman" panose="02020603050405020304" pitchFamily="18" charset="0"/>
                <a:cs typeface="Times New Roman" panose="02020603050405020304" pitchFamily="18" charset="0"/>
              </a:rPr>
              <a:t>References</a:t>
            </a:r>
          </a:p>
          <a:p>
            <a:endParaRPr lang="en-US" dirty="0"/>
          </a:p>
        </p:txBody>
      </p:sp>
      <p:sp>
        <p:nvSpPr>
          <p:cNvPr id="3" name="TextBox 2">
            <a:extLst>
              <a:ext uri="{FF2B5EF4-FFF2-40B4-BE49-F238E27FC236}">
                <a16:creationId xmlns:a16="http://schemas.microsoft.com/office/drawing/2014/main" id="{26B26B04-A232-4D24-8D22-92004F25BD29}"/>
              </a:ext>
            </a:extLst>
          </p:cNvPr>
          <p:cNvSpPr txBox="1"/>
          <p:nvPr/>
        </p:nvSpPr>
        <p:spPr>
          <a:xfrm>
            <a:off x="1152939" y="982176"/>
            <a:ext cx="6533322" cy="4893647"/>
          </a:xfrm>
          <a:prstGeom prst="rect">
            <a:avLst/>
          </a:prstGeom>
          <a:noFill/>
        </p:spPr>
        <p:txBody>
          <a:bodyPr wrap="square" rtlCol="0">
            <a:spAutoFit/>
          </a:bodyPr>
          <a:lstStyle/>
          <a:p>
            <a:pPr marL="457200" indent="-457200"/>
            <a:r>
              <a:rPr lang="en-US" sz="1200" b="1" dirty="0">
                <a:latin typeface="Times New Roman" panose="02020603050405020304" pitchFamily="18" charset="0"/>
                <a:cs typeface="Times New Roman" panose="02020603050405020304" pitchFamily="18" charset="0"/>
              </a:rPr>
              <a:t>Shrimpton, M., &amp; Sharpe, C. (1980). An inner city in decline: St. John's, Newfoundland. Urban History Review/Revue </a:t>
            </a:r>
            <a:r>
              <a:rPr lang="en-US" sz="1200" b="1" dirty="0" err="1">
                <a:latin typeface="Times New Roman" panose="02020603050405020304" pitchFamily="18" charset="0"/>
                <a:cs typeface="Times New Roman" panose="02020603050405020304" pitchFamily="18" charset="0"/>
              </a:rPr>
              <a:t>d'histoire</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urbaine</a:t>
            </a:r>
            <a:r>
              <a:rPr lang="en-US" sz="1200" b="1" dirty="0">
                <a:latin typeface="Times New Roman" panose="02020603050405020304" pitchFamily="18" charset="0"/>
                <a:cs typeface="Times New Roman" panose="02020603050405020304" pitchFamily="18" charset="0"/>
              </a:rPr>
              <a:t>, 9(1), 90-109.</a:t>
            </a:r>
          </a:p>
          <a:p>
            <a:pPr marL="457200" indent="-457200"/>
            <a:r>
              <a:rPr lang="en-US" sz="1200" b="1" dirty="0">
                <a:latin typeface="Times New Roman" panose="02020603050405020304" pitchFamily="18" charset="0"/>
                <a:cs typeface="Times New Roman" panose="02020603050405020304" pitchFamily="18" charset="0"/>
              </a:rPr>
              <a:t>Moore, P. S. (2007). Early Picture Shows at the Fulcrum of Modern and Parochial St. John’s, Newfoundland. Newfoundland and Labrador Studies.</a:t>
            </a:r>
          </a:p>
          <a:p>
            <a:pPr marL="457200" indent="-457200"/>
            <a:r>
              <a:rPr lang="en-US" sz="1200" b="1" dirty="0">
                <a:latin typeface="Times New Roman" panose="02020603050405020304" pitchFamily="18" charset="0"/>
                <a:cs typeface="Times New Roman" panose="02020603050405020304" pitchFamily="18" charset="0"/>
              </a:rPr>
              <a:t>Temple, B., &amp; </a:t>
            </a:r>
            <a:r>
              <a:rPr lang="en-US" sz="1200" b="1" dirty="0" err="1">
                <a:latin typeface="Times New Roman" panose="02020603050405020304" pitchFamily="18" charset="0"/>
                <a:cs typeface="Times New Roman" panose="02020603050405020304" pitchFamily="18" charset="0"/>
              </a:rPr>
              <a:t>Gaulton</a:t>
            </a:r>
            <a:r>
              <a:rPr lang="en-US" sz="1200" b="1" dirty="0">
                <a:latin typeface="Times New Roman" panose="02020603050405020304" pitchFamily="18" charset="0"/>
                <a:cs typeface="Times New Roman" panose="02020603050405020304" pitchFamily="18" charset="0"/>
              </a:rPr>
              <a:t>, B. C. (2008). A" Fashionable Tailor" on Water Street: Nineteenth-century Tailor's Chalks from St. John's, Newfoundland. Northeast Historical Archaeology, 37.</a:t>
            </a:r>
          </a:p>
          <a:p>
            <a:pPr marL="457200" indent="-457200"/>
            <a:r>
              <a:rPr lang="en-US" sz="1200" b="1" dirty="0">
                <a:latin typeface="Times New Roman" panose="02020603050405020304" pitchFamily="18" charset="0"/>
                <a:cs typeface="Times New Roman" panose="02020603050405020304" pitchFamily="18" charset="0"/>
              </a:rPr>
              <a:t>Coombs-Thorne, H. (2010). “Mrs. Tilley had a very hasty wedding!”: The Class-Based Response to Marriages in the Grenfell Mission of Newfoundland and Labrador. Canadian Bulletin of Medical History, 27(1), 123-138.</a:t>
            </a:r>
          </a:p>
          <a:p>
            <a:pPr marL="457200" indent="-457200"/>
            <a:r>
              <a:rPr lang="en-US" sz="1200" b="1" dirty="0">
                <a:latin typeface="Times New Roman" panose="02020603050405020304" pitchFamily="18" charset="0"/>
                <a:cs typeface="Times New Roman" panose="02020603050405020304" pitchFamily="18" charset="0"/>
              </a:rPr>
              <a:t>High, S. (Ed.). (2010). Occupied St John's: A Social History of a City at War, 1939-1945. McGill-Queen's Press-MQUP.</a:t>
            </a:r>
          </a:p>
          <a:p>
            <a:pPr marL="457200" indent="-457200"/>
            <a:r>
              <a:rPr lang="en-US" sz="1200" b="1" dirty="0">
                <a:latin typeface="Times New Roman" panose="02020603050405020304" pitchFamily="18" charset="0"/>
                <a:cs typeface="Times New Roman" panose="02020603050405020304" pitchFamily="18" charset="0"/>
              </a:rPr>
              <a:t>Li, X., Que, H., &amp; Power, K. (2017). Welcome to “the rock”: Service providers’ views on newcomer youth integration in Newfoundland and Labrador. Journal of International Migration and Integration, 18(4), 1Butters, L., Hall, H., &amp; </a:t>
            </a:r>
            <a:r>
              <a:rPr lang="en-US" sz="1200" b="1" dirty="0" err="1">
                <a:latin typeface="Times New Roman" panose="02020603050405020304" pitchFamily="18" charset="0"/>
                <a:cs typeface="Times New Roman" panose="02020603050405020304" pitchFamily="18" charset="0"/>
              </a:rPr>
              <a:t>Vodden</a:t>
            </a:r>
            <a:r>
              <a:rPr lang="en-US" sz="1200" b="1" dirty="0">
                <a:latin typeface="Times New Roman" panose="02020603050405020304" pitchFamily="18" charset="0"/>
                <a:cs typeface="Times New Roman" panose="02020603050405020304" pitchFamily="18" charset="0"/>
              </a:rPr>
              <a:t>, K. (2019). Mobile Work in Labrador West.105-1122.</a:t>
            </a:r>
          </a:p>
          <a:p>
            <a:pPr marL="457200" indent="-457200"/>
            <a:r>
              <a:rPr lang="en-US" sz="1200" b="1" dirty="0">
                <a:latin typeface="Times New Roman" panose="02020603050405020304" pitchFamily="18" charset="0"/>
                <a:cs typeface="Times New Roman" panose="02020603050405020304" pitchFamily="18" charset="0"/>
              </a:rPr>
              <a:t>Koh, N. P. (1990). Modelling retail system dynamics: an application to the system of major retail </a:t>
            </a:r>
            <a:r>
              <a:rPr lang="en-US" sz="1200" b="1" dirty="0" err="1">
                <a:latin typeface="Times New Roman" panose="02020603050405020304" pitchFamily="18" charset="0"/>
                <a:cs typeface="Times New Roman" panose="02020603050405020304" pitchFamily="18" charset="0"/>
              </a:rPr>
              <a:t>centres</a:t>
            </a:r>
            <a:r>
              <a:rPr lang="en-US" sz="1200" b="1" dirty="0">
                <a:latin typeface="Times New Roman" panose="02020603050405020304" pitchFamily="18" charset="0"/>
                <a:cs typeface="Times New Roman" panose="02020603050405020304" pitchFamily="18" charset="0"/>
              </a:rPr>
              <a:t> in the St. John's metropolitan area, 1960-1980 (Doctoral dissertation, Memorial University of Newfoundland).</a:t>
            </a:r>
          </a:p>
          <a:p>
            <a:pPr marL="457200" indent="-457200"/>
            <a:r>
              <a:rPr lang="en-US" sz="1200" b="1" dirty="0" err="1">
                <a:latin typeface="Times New Roman" panose="02020603050405020304" pitchFamily="18" charset="0"/>
                <a:cs typeface="Times New Roman" panose="02020603050405020304" pitchFamily="18" charset="0"/>
              </a:rPr>
              <a:t>Mah</a:t>
            </a:r>
            <a:r>
              <a:rPr lang="en-US" sz="1200" b="1" dirty="0">
                <a:latin typeface="Times New Roman" panose="02020603050405020304" pitchFamily="18" charset="0"/>
                <a:cs typeface="Times New Roman" panose="02020603050405020304" pitchFamily="18" charset="0"/>
              </a:rPr>
              <a:t>, C. L., &amp; Taylor, N. (2019). Store patterns of availability and price of food and beverage products across a rural region of Newfoundland and Labrador. Canadian Journal of Public Health, 1-10.</a:t>
            </a:r>
          </a:p>
          <a:p>
            <a:pPr marL="457200" indent="-457200"/>
            <a:r>
              <a:rPr lang="en-US" sz="1200" b="1" dirty="0" err="1"/>
              <a:t>Mah</a:t>
            </a:r>
            <a:r>
              <a:rPr lang="en-US" sz="1200" b="1" dirty="0"/>
              <a:t>, C. L., Pomeroy, S., Knox, B., </a:t>
            </a:r>
            <a:r>
              <a:rPr lang="en-US" sz="1200" b="1" dirty="0" err="1"/>
              <a:t>Rynard</a:t>
            </a:r>
            <a:r>
              <a:rPr lang="en-US" sz="1200" b="1" dirty="0"/>
              <a:t>, V., Caravan, M., Burgess, L., ... &amp; Minaker, L. (2018). An assessment of the rural consumer food environment in Newfoundland and Labrador, Canada. Journal of Hunger &amp; Environmental Nutrition.</a:t>
            </a:r>
          </a:p>
          <a:p>
            <a:pPr marL="457200" indent="-457200"/>
            <a:r>
              <a:rPr lang="en-US" sz="1200" b="1" dirty="0"/>
              <a:t>Henry, W., &amp; Maggie, J. (2020). Tasting Place: Themes in Food and Beverage Product Logos from Three North Atlantic Island Regions. Journal of Gastronomy and Tourism, 4(3), 157-173.</a:t>
            </a:r>
          </a:p>
        </p:txBody>
      </p:sp>
    </p:spTree>
    <p:extLst>
      <p:ext uri="{BB962C8B-B14F-4D97-AF65-F5344CB8AC3E}">
        <p14:creationId xmlns:p14="http://schemas.microsoft.com/office/powerpoint/2010/main" val="252995386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497</TotalTime>
  <Words>1027</Words>
  <Application>Microsoft Office PowerPoint</Application>
  <PresentationFormat>Widescreen</PresentationFormat>
  <Paragraphs>30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Adobe Devanagari</vt:lpstr>
      <vt:lpstr>Adobe Garamond Pro Bold</vt:lpstr>
      <vt:lpstr>Arial</vt:lpstr>
      <vt:lpstr>Garamond</vt:lpstr>
      <vt:lpstr>Times New Roman</vt:lpstr>
      <vt:lpstr>Organic</vt:lpstr>
      <vt:lpstr>PowerPoint Presentation</vt:lpstr>
      <vt:lpstr>PowerPoint Presentation</vt:lpstr>
      <vt:lpstr>Hospitality Newfoundland and Labrador’s Annual Conference and Tradeshow is the largest tourist stakeholder’s gathering in the province.</vt:lpstr>
      <vt:lpstr>Blue recycling bags are seldom seen on runways, but the City of St. John's wants more people using its curbside recycling program so it's turning to fashion to get the message out(Temple,2008). The Blue is the new Black campaign launched Wednesday night, with models showing off dresses made entirely out of blue plastic recycling bags.</vt:lpstr>
      <vt:lpstr> From the Initial planning stages to the moment you take the first step down the aisle (Coombs-Thorne,2010). The room with its vaulted ceilings and abundance of natural lighting and panoramic views of the city is perfect setting for your special day .</vt:lpstr>
      <vt:lpstr>    You’re likely to find something interesting at Newfoundland Times, whether you’re planning a visit to Newfoundland or already live there(High,2010). Did you know there are businesses who like to gift their customers with FREE things on their birthday? If you live in Newfoundland, there are various offerings complied for you. Grab your ID, hit the road, and enjoy your birthday without cooking or doing the dishes once!   </vt:lpstr>
      <vt:lpstr>The St. John’s Convention Centre (SJCC) is Newfoundland and Labrador’s largest and most innovative conference facility.   It has 47,000 sq ft of divisible meeting room space for both small and huge events( Lih ,2017).  SJCC’s state-of-the-art technical services, professional staff, and modern facilities create opportunities to host flawless, unforgettable events. The Convention Centre is located in the  North America’s oldest city heart, which has rich culture, history, the most friendliest people and charm.</vt:lpstr>
      <vt:lpstr>Factory-Performance and Event Venue- St. John’s Newfoundland(Koh,1990).</vt:lpstr>
      <vt:lpstr>Jack Astor's Bar &amp; Grill Details American, Bar, Canadian: SPECIAL DIETS Vegetarian Friendly, Gluten Free Options( Mah ,2019.) MEALS: Lunch, Dinner, Brunch, Late Night</vt:lpstr>
      <vt:lpstr>      Reasons why foodies will love St . John’s ,Newfoundland &amp; Labrador, Canada.(Mah,2018). 1.Great Gourmet: Explore the capital’s eateries 2. Raise the Bar: drink cocktails in Downtown St. John’s. 3. Festival Fix: Visit during festival season. 4. Best Bolt holes: Go on a food journey beyond the city. 5. Eat like a Local: Make the most of unique dishes 6. Al fresco Eats: Have a picnic on the coast.   </vt:lpstr>
      <vt:lpstr>From the rooftop of 95 Water Street, someone is able to see the Narrows, the tall, green and jagged.(Henry,2020)These landmarks which have guarded the harbor to this city for longer than humans have cooked with utensils of wood and rock.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JOYCE</dc:creator>
  <cp:lastModifiedBy>JOYCE</cp:lastModifiedBy>
  <cp:revision>35</cp:revision>
  <dcterms:created xsi:type="dcterms:W3CDTF">2020-07-28T08:38:57Z</dcterms:created>
  <dcterms:modified xsi:type="dcterms:W3CDTF">2020-07-28T16:56:31Z</dcterms:modified>
</cp:coreProperties>
</file>